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6858000" cy="9144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E78E0"/>
    <a:srgbClr val="F17DE9"/>
    <a:srgbClr val="FF99FF"/>
    <a:srgbClr val="FF9999"/>
    <a:srgbClr val="FA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2510" y="43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A3D626-D580-4E5C-8352-ED732F6D3222}" type="datetimeFigureOut">
              <a:rPr kumimoji="1" lang="ja-JP" altLang="en-US" smtClean="0"/>
              <a:t>2025/10/29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19313" y="1233488"/>
            <a:ext cx="249713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8340D1-1502-4B2C-8FDE-10C1FDC56F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98401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8340D1-1502-4B2C-8FDE-10C1FDC56F9A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86023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87F68-03E5-4834-AE27-2D5B4C832F02}" type="datetimeFigureOut">
              <a:rPr kumimoji="1" lang="ja-JP" altLang="en-US" smtClean="0"/>
              <a:t>2025/10/29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05186-363F-46F9-A094-72B58BD76C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834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87F68-03E5-4834-AE27-2D5B4C832F02}" type="datetimeFigureOut">
              <a:rPr kumimoji="1" lang="ja-JP" altLang="en-US" smtClean="0"/>
              <a:t>2025/10/29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05186-363F-46F9-A094-72B58BD76C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8614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87F68-03E5-4834-AE27-2D5B4C832F02}" type="datetimeFigureOut">
              <a:rPr kumimoji="1" lang="ja-JP" altLang="en-US" smtClean="0"/>
              <a:t>2025/10/29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05186-363F-46F9-A094-72B58BD76C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92431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87F68-03E5-4834-AE27-2D5B4C832F02}" type="datetimeFigureOut">
              <a:rPr kumimoji="1" lang="ja-JP" altLang="en-US" smtClean="0"/>
              <a:t>2025/10/29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05186-363F-46F9-A094-72B58BD76C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8320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87F68-03E5-4834-AE27-2D5B4C832F02}" type="datetimeFigureOut">
              <a:rPr kumimoji="1" lang="ja-JP" altLang="en-US" smtClean="0"/>
              <a:t>2025/10/29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05186-363F-46F9-A094-72B58BD76C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94798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87F68-03E5-4834-AE27-2D5B4C832F02}" type="datetimeFigureOut">
              <a:rPr kumimoji="1" lang="ja-JP" altLang="en-US" smtClean="0"/>
              <a:t>2025/10/29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05186-363F-46F9-A094-72B58BD76C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910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87F68-03E5-4834-AE27-2D5B4C832F02}" type="datetimeFigureOut">
              <a:rPr kumimoji="1" lang="ja-JP" altLang="en-US" smtClean="0"/>
              <a:t>2025/10/29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05186-363F-46F9-A094-72B58BD76C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9119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87F68-03E5-4834-AE27-2D5B4C832F02}" type="datetimeFigureOut">
              <a:rPr kumimoji="1" lang="ja-JP" altLang="en-US" smtClean="0"/>
              <a:t>2025/10/29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05186-363F-46F9-A094-72B58BD76C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7290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87F68-03E5-4834-AE27-2D5B4C832F02}" type="datetimeFigureOut">
              <a:rPr kumimoji="1" lang="ja-JP" altLang="en-US" smtClean="0"/>
              <a:t>2025/10/29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05186-363F-46F9-A094-72B58BD76C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2491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87F68-03E5-4834-AE27-2D5B4C832F02}" type="datetimeFigureOut">
              <a:rPr kumimoji="1" lang="ja-JP" altLang="en-US" smtClean="0"/>
              <a:t>2025/10/29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05186-363F-46F9-A094-72B58BD76C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7052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87F68-03E5-4834-AE27-2D5B4C832F02}" type="datetimeFigureOut">
              <a:rPr kumimoji="1" lang="ja-JP" altLang="en-US" smtClean="0"/>
              <a:t>2025/10/29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05186-363F-46F9-A094-72B58BD76C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517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987F68-03E5-4834-AE27-2D5B4C832F02}" type="datetimeFigureOut">
              <a:rPr kumimoji="1" lang="ja-JP" altLang="en-US" smtClean="0"/>
              <a:t>2025/10/29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E05186-363F-46F9-A094-72B58BD76C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1571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gif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simoken_9242@yahoo.co.jp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/>
          <p:cNvSpPr txBox="1"/>
          <p:nvPr/>
        </p:nvSpPr>
        <p:spPr>
          <a:xfrm>
            <a:off x="578616" y="7670673"/>
            <a:ext cx="378020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主催：</a:t>
            </a:r>
            <a:r>
              <a:rPr lang="en-US" altLang="ja-JP" sz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DLBSN</a:t>
            </a:r>
            <a:r>
              <a:rPr lang="ja-JP" altLang="en-US" sz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福岡</a:t>
            </a:r>
            <a:endParaRPr lang="en-US" altLang="ja-JP" sz="12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kumimoji="1" lang="ja-JP" altLang="en-US" sz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共催</a:t>
            </a:r>
            <a:r>
              <a:rPr lang="ja-JP" altLang="en-US" sz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：福岡市認知症疾患医療センター（福岡大学病院）</a:t>
            </a:r>
            <a:endParaRPr lang="en-US" altLang="ja-JP" sz="12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kumimoji="1" lang="ja-JP" altLang="en-US" sz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　     </a:t>
            </a:r>
            <a:r>
              <a:rPr lang="ja-JP" altLang="en-US" sz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エーザイ株式会社</a:t>
            </a:r>
            <a:endParaRPr lang="en-US" altLang="ja-JP" sz="12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lang="ja-JP" altLang="en-US" sz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後援：一般社団法人日本認知症ケア学会</a:t>
            </a:r>
            <a:endParaRPr lang="en-US" altLang="ja-JP" sz="105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832842" y="613490"/>
            <a:ext cx="5219699" cy="1692771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2800" dirty="0">
                <a:ln>
                  <a:solidFill>
                    <a:schemeClr val="accent5"/>
                  </a:solidFill>
                </a:ln>
                <a:solidFill>
                  <a:schemeClr val="accent5">
                    <a:lumMod val="75000"/>
                  </a:schemeClr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第</a:t>
            </a:r>
            <a:r>
              <a:rPr kumimoji="1" lang="ja-JP" altLang="en-US" sz="2800" dirty="0">
                <a:solidFill>
                  <a:schemeClr val="accent5">
                    <a:lumMod val="75000"/>
                  </a:schemeClr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</a:t>
            </a:r>
            <a:r>
              <a:rPr lang="ja-JP" altLang="en-US" sz="4400" dirty="0">
                <a:ln>
                  <a:solidFill>
                    <a:schemeClr val="tx2">
                      <a:lumMod val="60000"/>
                      <a:lumOff val="4000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３</a:t>
            </a:r>
            <a:r>
              <a:rPr lang="en-US" altLang="ja-JP" sz="4400" dirty="0">
                <a:ln>
                  <a:solidFill>
                    <a:schemeClr val="tx2">
                      <a:lumMod val="60000"/>
                      <a:lumOff val="4000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5</a:t>
            </a:r>
            <a:r>
              <a:rPr kumimoji="1" lang="en-US" altLang="ja-JP" sz="4400" dirty="0">
                <a:solidFill>
                  <a:schemeClr val="accent5">
                    <a:lumMod val="75000"/>
                  </a:schemeClr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</a:t>
            </a:r>
            <a:r>
              <a:rPr kumimoji="1" lang="ja-JP" altLang="en-US" sz="2800" dirty="0">
                <a:ln>
                  <a:solidFill>
                    <a:schemeClr val="accent5"/>
                  </a:solidFill>
                </a:ln>
                <a:solidFill>
                  <a:schemeClr val="accent5">
                    <a:lumMod val="75000"/>
                  </a:schemeClr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回 レビー小体型認知症</a:t>
            </a:r>
            <a:endParaRPr kumimoji="1" lang="en-US" altLang="ja-JP" sz="2800" dirty="0">
              <a:ln>
                <a:solidFill>
                  <a:schemeClr val="accent5"/>
                </a:solidFill>
              </a:ln>
              <a:solidFill>
                <a:schemeClr val="accent5">
                  <a:lumMod val="75000"/>
                </a:schemeClr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/>
            <a:r>
              <a:rPr kumimoji="1" lang="ja-JP" altLang="en-US" sz="2800" dirty="0">
                <a:ln>
                  <a:solidFill>
                    <a:schemeClr val="accent5"/>
                  </a:solidFill>
                </a:ln>
                <a:solidFill>
                  <a:schemeClr val="accent5">
                    <a:lumMod val="75000"/>
                  </a:schemeClr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サポートネットワーク</a:t>
            </a:r>
            <a:r>
              <a:rPr lang="ja-JP" altLang="en-US" sz="2000" dirty="0">
                <a:ln>
                  <a:solidFill>
                    <a:schemeClr val="accent5"/>
                  </a:solidFill>
                </a:ln>
                <a:solidFill>
                  <a:schemeClr val="accent5">
                    <a:lumMod val="75000"/>
                  </a:schemeClr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（</a:t>
            </a:r>
            <a:r>
              <a:rPr lang="en-US" altLang="ja-JP" sz="2000" dirty="0">
                <a:ln>
                  <a:solidFill>
                    <a:schemeClr val="accent5"/>
                  </a:solidFill>
                </a:ln>
                <a:solidFill>
                  <a:schemeClr val="accent5">
                    <a:lumMod val="75000"/>
                  </a:schemeClr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DLBSN</a:t>
            </a:r>
            <a:r>
              <a:rPr lang="ja-JP" altLang="en-US" sz="2000" dirty="0">
                <a:ln>
                  <a:solidFill>
                    <a:schemeClr val="accent5"/>
                  </a:solidFill>
                </a:ln>
                <a:solidFill>
                  <a:schemeClr val="accent5">
                    <a:lumMod val="75000"/>
                  </a:schemeClr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）</a:t>
            </a:r>
            <a:r>
              <a:rPr lang="ja-JP" altLang="en-US" sz="2800" dirty="0">
                <a:ln>
                  <a:solidFill>
                    <a:schemeClr val="accent5"/>
                  </a:solidFill>
                </a:ln>
                <a:solidFill>
                  <a:schemeClr val="accent5">
                    <a:lumMod val="75000"/>
                  </a:schemeClr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福岡</a:t>
            </a:r>
            <a:endParaRPr lang="en-US" altLang="ja-JP" sz="2800" dirty="0">
              <a:ln>
                <a:solidFill>
                  <a:schemeClr val="accent5"/>
                </a:solidFill>
              </a:ln>
              <a:solidFill>
                <a:schemeClr val="accent5">
                  <a:lumMod val="75000"/>
                </a:schemeClr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/>
            <a:r>
              <a:rPr kumimoji="1" lang="ja-JP" altLang="en-US" sz="3200" dirty="0">
                <a:ln>
                  <a:solidFill>
                    <a:schemeClr val="accent5"/>
                  </a:solidFill>
                </a:ln>
                <a:solidFill>
                  <a:schemeClr val="accent5">
                    <a:lumMod val="75000"/>
                  </a:schemeClr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研修会・交流会</a:t>
            </a:r>
            <a:r>
              <a:rPr lang="en-US" altLang="ja-JP" sz="3200" dirty="0">
                <a:ln>
                  <a:solidFill>
                    <a:schemeClr val="accent5"/>
                  </a:solidFill>
                </a:ln>
                <a:solidFill>
                  <a:schemeClr val="accent5">
                    <a:lumMod val="75000"/>
                  </a:schemeClr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  </a:t>
            </a:r>
            <a:r>
              <a:rPr lang="ja-JP" altLang="en-US" sz="3200" dirty="0">
                <a:solidFill>
                  <a:schemeClr val="accent5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～冬～</a:t>
            </a:r>
            <a:endParaRPr kumimoji="1" lang="en-US" altLang="ja-JP" sz="3200" dirty="0">
              <a:solidFill>
                <a:schemeClr val="accent5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59" r="8026" b="20742"/>
          <a:stretch/>
        </p:blipFill>
        <p:spPr bwMode="auto">
          <a:xfrm>
            <a:off x="4531532" y="6464103"/>
            <a:ext cx="1646790" cy="152989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6" name="角丸四角形 5"/>
          <p:cNvSpPr/>
          <p:nvPr/>
        </p:nvSpPr>
        <p:spPr>
          <a:xfrm>
            <a:off x="687506" y="6399038"/>
            <a:ext cx="1475474" cy="320081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申し込み方法</a:t>
            </a: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2416531" y="6777990"/>
            <a:ext cx="1542410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顧問医　坪井義夫</a:t>
            </a:r>
            <a:endParaRPr lang="en-US" altLang="ja-JP" sz="14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lang="ja-JP" altLang="en-US" sz="1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代　表　 森本剛</a:t>
            </a:r>
            <a:endParaRPr lang="en-US" altLang="ja-JP" sz="14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lang="ja-JP" altLang="en-US" sz="1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協力医　合馬慎二</a:t>
            </a:r>
            <a:endParaRPr lang="en-US" altLang="ja-JP" sz="14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335610" y="6788175"/>
            <a:ext cx="2160240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16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メールもしくは</a:t>
            </a:r>
            <a:r>
              <a:rPr lang="en-US" altLang="ja-JP" sz="16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FAX</a:t>
            </a:r>
          </a:p>
          <a:p>
            <a:pPr algn="ctr"/>
            <a:r>
              <a:rPr lang="en-US" altLang="ja-JP" sz="16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※</a:t>
            </a:r>
            <a:r>
              <a:rPr lang="ja-JP" altLang="en-US" sz="16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裏面を</a:t>
            </a:r>
            <a:endParaRPr lang="en-US" altLang="ja-JP" sz="16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/>
            <a:r>
              <a:rPr lang="ja-JP" altLang="en-US" sz="16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ご覧ください</a:t>
            </a:r>
          </a:p>
        </p:txBody>
      </p:sp>
      <p:sp>
        <p:nvSpPr>
          <p:cNvPr id="3" name="円/楕円 2"/>
          <p:cNvSpPr/>
          <p:nvPr/>
        </p:nvSpPr>
        <p:spPr>
          <a:xfrm>
            <a:off x="5499726" y="1955325"/>
            <a:ext cx="1311626" cy="7443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参加費</a:t>
            </a:r>
            <a:endParaRPr lang="en-US" altLang="ja-JP" dirty="0">
              <a:solidFill>
                <a:schemeClr val="bg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/>
            <a:r>
              <a:rPr lang="en-US" altLang="ja-JP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500</a:t>
            </a:r>
            <a:r>
              <a:rPr lang="ja-JP" altLang="en-US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円</a:t>
            </a:r>
            <a:endParaRPr lang="en-US" dirty="0">
              <a:solidFill>
                <a:schemeClr val="bg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pic>
        <p:nvPicPr>
          <p:cNvPr id="1028" name="Picture 4" descr="「エーザイ」の画像検索結果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131" t="27628" r="11593" b="23292"/>
          <a:stretch/>
        </p:blipFill>
        <p:spPr bwMode="auto">
          <a:xfrm>
            <a:off x="4431205" y="8098394"/>
            <a:ext cx="624900" cy="3968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角丸四角形 22"/>
          <p:cNvSpPr/>
          <p:nvPr/>
        </p:nvSpPr>
        <p:spPr>
          <a:xfrm>
            <a:off x="4186104" y="6399038"/>
            <a:ext cx="1115103" cy="320081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600" dirty="0" err="1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BiVi</a:t>
            </a:r>
            <a:r>
              <a:rPr lang="ja-JP" altLang="en-US" sz="1600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福岡</a:t>
            </a:r>
            <a:endParaRPr lang="en-US" altLang="ja-JP" sz="1600" dirty="0">
              <a:solidFill>
                <a:schemeClr val="bg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24" name="角丸四角形 23"/>
          <p:cNvSpPr/>
          <p:nvPr/>
        </p:nvSpPr>
        <p:spPr>
          <a:xfrm>
            <a:off x="2496818" y="6399038"/>
            <a:ext cx="1456588" cy="317231"/>
          </a:xfrm>
          <a:prstGeom prst="round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600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DLBSN</a:t>
            </a:r>
            <a:r>
              <a:rPr lang="ja-JP" altLang="en-US" sz="1600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福岡</a:t>
            </a:r>
            <a:endParaRPr lang="en-US" altLang="ja-JP" sz="1600" dirty="0">
              <a:solidFill>
                <a:schemeClr val="bg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475386" y="4109136"/>
            <a:ext cx="1162498" cy="369332"/>
          </a:xfrm>
          <a:prstGeom prst="rect">
            <a:avLst/>
          </a:prstGeom>
          <a:solidFill>
            <a:schemeClr val="accent5">
              <a:lumMod val="75000"/>
            </a:schemeClr>
          </a:solidFill>
          <a:ln w="57150"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ja-JP" altLang="en-US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レクチャー</a:t>
            </a:r>
            <a:endParaRPr lang="en-US" altLang="ja-JP" dirty="0">
              <a:solidFill>
                <a:schemeClr val="bg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1573338" y="4067944"/>
            <a:ext cx="4760136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「レビー小体型認知症について」</a:t>
            </a:r>
            <a:endParaRPr lang="en-US" altLang="ja-JP" sz="2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/>
            <a:r>
              <a:rPr lang="ja-JP" altLang="en-US" sz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</a:t>
            </a:r>
            <a:r>
              <a:rPr lang="ja-JP" altLang="en-US" sz="1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福岡大学医学部　脳神経内科　教授</a:t>
            </a:r>
            <a:endParaRPr lang="en-US" altLang="ja-JP" sz="14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/>
            <a:r>
              <a:rPr lang="en-US" altLang="ja-JP" sz="1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DLBSN</a:t>
            </a:r>
            <a:r>
              <a:rPr lang="ja-JP" altLang="en-US" sz="1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福岡　協力医　合馬　慎二　先生</a:t>
            </a:r>
            <a:endParaRPr lang="en-US" altLang="ja-JP" sz="14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819838" y="5534613"/>
            <a:ext cx="544552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solidFill>
                  <a:srgbClr val="C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＊新型コロナウイルス感染の状況によっては延期・中止</a:t>
            </a:r>
            <a:r>
              <a:rPr lang="ja-JP" altLang="en-US" sz="1400" dirty="0">
                <a:solidFill>
                  <a:srgbClr val="C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や一部会の</a:t>
            </a:r>
            <a:endParaRPr lang="en-US" altLang="ja-JP" sz="1400" dirty="0">
              <a:solidFill>
                <a:srgbClr val="C0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kumimoji="1" lang="ja-JP" altLang="en-US" sz="1400" dirty="0">
                <a:solidFill>
                  <a:srgbClr val="C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 内容が変更になる可能性もありますのでご了承ください。</a:t>
            </a:r>
            <a:endParaRPr kumimoji="1" lang="en-US" altLang="ja-JP" sz="1400" dirty="0">
              <a:solidFill>
                <a:srgbClr val="C0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lang="ja-JP" altLang="en-US" sz="1400" dirty="0">
                <a:solidFill>
                  <a:srgbClr val="C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＊参加の際には、マスクの着用、自宅での体温測定をお願い致します。</a:t>
            </a:r>
            <a:endParaRPr kumimoji="1" lang="ja-JP" altLang="en-US" sz="1400" dirty="0">
              <a:solidFill>
                <a:srgbClr val="C0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475386" y="4972399"/>
            <a:ext cx="1656223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  <a:ln w="57150">
            <a:noFill/>
          </a:ln>
        </p:spPr>
        <p:txBody>
          <a:bodyPr wrap="none" rtlCol="0">
            <a:spAutoFit/>
          </a:bodyPr>
          <a:lstStyle/>
          <a:p>
            <a:r>
              <a:rPr lang="ja-JP" altLang="en-US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グループワーク</a:t>
            </a:r>
            <a:endParaRPr lang="en-US" altLang="ja-JP" dirty="0">
              <a:solidFill>
                <a:schemeClr val="bg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pic>
        <p:nvPicPr>
          <p:cNvPr id="9" name="図 8"/>
          <p:cNvPicPr>
            <a:picLocks noChangeAspect="1"/>
          </p:cNvPicPr>
          <p:nvPr/>
        </p:nvPicPr>
        <p:blipFill rotWithShape="1">
          <a:blip r:embed="rId5"/>
          <a:srcRect b="20897"/>
          <a:stretch/>
        </p:blipFill>
        <p:spPr>
          <a:xfrm>
            <a:off x="5056105" y="8072018"/>
            <a:ext cx="443621" cy="408276"/>
          </a:xfrm>
          <a:prstGeom prst="rect">
            <a:avLst/>
          </a:prstGeom>
        </p:spPr>
      </p:pic>
      <p:sp>
        <p:nvSpPr>
          <p:cNvPr id="15" name="テキスト ボックス 14"/>
          <p:cNvSpPr txBox="1"/>
          <p:nvPr/>
        </p:nvSpPr>
        <p:spPr>
          <a:xfrm>
            <a:off x="256416" y="2476185"/>
            <a:ext cx="800219" cy="46166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none" rtlCol="0">
            <a:spAutoFit/>
          </a:bodyPr>
          <a:lstStyle/>
          <a:p>
            <a:r>
              <a:rPr kumimoji="1" lang="ja-JP" altLang="en-US" sz="2400" dirty="0">
                <a:solidFill>
                  <a:schemeClr val="bg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日時</a:t>
            </a: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1056635" y="2476185"/>
            <a:ext cx="4392290" cy="461665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bg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2026</a:t>
            </a:r>
            <a:r>
              <a:rPr kumimoji="1" lang="ja-JP" altLang="en-US" sz="2400" dirty="0">
                <a:solidFill>
                  <a:schemeClr val="bg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年</a:t>
            </a:r>
            <a:r>
              <a:rPr lang="en-US" altLang="ja-JP" sz="2400" dirty="0">
                <a:solidFill>
                  <a:schemeClr val="bg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1</a:t>
            </a:r>
            <a:r>
              <a:rPr kumimoji="1" lang="ja-JP" altLang="en-US" sz="2400">
                <a:solidFill>
                  <a:schemeClr val="bg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月８日</a:t>
            </a:r>
            <a:r>
              <a:rPr kumimoji="1" lang="ja-JP" altLang="en-US" sz="2400" dirty="0">
                <a:solidFill>
                  <a:schemeClr val="bg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（木）</a:t>
            </a:r>
            <a:r>
              <a:rPr kumimoji="1" lang="en-US" altLang="ja-JP" sz="2400" dirty="0">
                <a:solidFill>
                  <a:schemeClr val="bg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18:00</a:t>
            </a:r>
            <a:r>
              <a:rPr kumimoji="1" lang="ja-JP" altLang="en-US" sz="2400" dirty="0">
                <a:solidFill>
                  <a:schemeClr val="bg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～</a:t>
            </a: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256415" y="3034281"/>
            <a:ext cx="800219" cy="46166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none" rtlCol="0">
            <a:spAutoFit/>
          </a:bodyPr>
          <a:lstStyle/>
          <a:p>
            <a:r>
              <a:rPr kumimoji="1" lang="ja-JP" altLang="en-US" sz="2400" dirty="0">
                <a:solidFill>
                  <a:schemeClr val="bg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場所</a:t>
            </a: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1056634" y="3039512"/>
            <a:ext cx="4748630" cy="707886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ja-JP" sz="2000" dirty="0" err="1">
                <a:solidFill>
                  <a:schemeClr val="bg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BiVi</a:t>
            </a:r>
            <a:r>
              <a:rPr lang="ja-JP" altLang="en-US" sz="2000" dirty="0">
                <a:solidFill>
                  <a:schemeClr val="bg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（ヴィヴィ）福岡　</a:t>
            </a:r>
            <a:r>
              <a:rPr lang="en-US" altLang="ja-JP" sz="2000" dirty="0">
                <a:solidFill>
                  <a:schemeClr val="bg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6</a:t>
            </a:r>
            <a:r>
              <a:rPr lang="ja-JP" altLang="en-US" sz="2000" dirty="0">
                <a:solidFill>
                  <a:schemeClr val="bg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階　会議室</a:t>
            </a:r>
            <a:r>
              <a:rPr lang="en-US" altLang="ja-JP" sz="2000" dirty="0">
                <a:solidFill>
                  <a:schemeClr val="bg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2</a:t>
            </a:r>
          </a:p>
          <a:p>
            <a:r>
              <a:rPr lang="ja-JP" altLang="en-US" sz="2000" dirty="0">
                <a:solidFill>
                  <a:schemeClr val="bg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福岡市中央区渡辺通</a:t>
            </a:r>
            <a:r>
              <a:rPr lang="en-US" altLang="ja-JP" sz="2000" dirty="0">
                <a:solidFill>
                  <a:schemeClr val="bg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4</a:t>
            </a:r>
            <a:r>
              <a:rPr lang="ja-JP" altLang="en-US" sz="2000" dirty="0">
                <a:solidFill>
                  <a:schemeClr val="bg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－</a:t>
            </a:r>
            <a:r>
              <a:rPr lang="en-US" altLang="ja-JP" sz="2000" dirty="0">
                <a:solidFill>
                  <a:schemeClr val="bg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1</a:t>
            </a:r>
            <a:r>
              <a:rPr lang="ja-JP" altLang="en-US" sz="2000" dirty="0">
                <a:solidFill>
                  <a:schemeClr val="bg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－</a:t>
            </a:r>
            <a:r>
              <a:rPr lang="en-US" altLang="ja-JP" sz="2000" dirty="0">
                <a:solidFill>
                  <a:schemeClr val="bg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36</a:t>
            </a:r>
          </a:p>
        </p:txBody>
      </p:sp>
      <p:pic>
        <p:nvPicPr>
          <p:cNvPr id="17" name="図 1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528130" y="8065323"/>
            <a:ext cx="468268" cy="452659"/>
          </a:xfrm>
          <a:prstGeom prst="rect">
            <a:avLst/>
          </a:prstGeom>
        </p:spPr>
      </p:pic>
      <p:pic>
        <p:nvPicPr>
          <p:cNvPr id="18" name="Picture 4" descr="福岡大学病院のロゴマークが決定しました | お知らせ | お知らせ | 福岡大学病院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748" b="18909"/>
          <a:stretch/>
        </p:blipFill>
        <p:spPr bwMode="auto">
          <a:xfrm>
            <a:off x="6039537" y="8059066"/>
            <a:ext cx="575326" cy="3496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図 15"/>
          <p:cNvPicPr>
            <a:picLocks noChangeAspect="1"/>
          </p:cNvPicPr>
          <p:nvPr/>
        </p:nvPicPr>
        <p:blipFill rotWithShape="1">
          <a:blip r:embed="rId8"/>
          <a:srcRect r="-400" b="86688"/>
          <a:stretch/>
        </p:blipFill>
        <p:spPr>
          <a:xfrm>
            <a:off x="15414" y="327"/>
            <a:ext cx="5501818" cy="516732"/>
          </a:xfrm>
          <a:prstGeom prst="rect">
            <a:avLst/>
          </a:prstGeom>
        </p:spPr>
      </p:pic>
      <p:pic>
        <p:nvPicPr>
          <p:cNvPr id="34" name="図 33"/>
          <p:cNvPicPr>
            <a:picLocks noChangeAspect="1"/>
          </p:cNvPicPr>
          <p:nvPr/>
        </p:nvPicPr>
        <p:blipFill rotWithShape="1">
          <a:blip r:embed="rId8"/>
          <a:srcRect r="76863" b="86081"/>
          <a:stretch/>
        </p:blipFill>
        <p:spPr>
          <a:xfrm>
            <a:off x="5589240" y="326"/>
            <a:ext cx="1265358" cy="539225"/>
          </a:xfrm>
          <a:prstGeom prst="rect">
            <a:avLst/>
          </a:prstGeom>
        </p:spPr>
      </p:pic>
      <p:pic>
        <p:nvPicPr>
          <p:cNvPr id="19" name="図 18"/>
          <p:cNvPicPr>
            <a:picLocks noChangeAspect="1"/>
          </p:cNvPicPr>
          <p:nvPr/>
        </p:nvPicPr>
        <p:blipFill rotWithShape="1">
          <a:blip r:embed="rId9"/>
          <a:srcRect t="3111" b="82082"/>
          <a:stretch/>
        </p:blipFill>
        <p:spPr>
          <a:xfrm>
            <a:off x="0" y="8665161"/>
            <a:ext cx="4535066" cy="474711"/>
          </a:xfrm>
          <a:prstGeom prst="rect">
            <a:avLst/>
          </a:prstGeom>
        </p:spPr>
      </p:pic>
      <p:pic>
        <p:nvPicPr>
          <p:cNvPr id="35" name="図 34"/>
          <p:cNvPicPr>
            <a:picLocks noChangeAspect="1"/>
          </p:cNvPicPr>
          <p:nvPr/>
        </p:nvPicPr>
        <p:blipFill rotWithShape="1">
          <a:blip r:embed="rId9"/>
          <a:srcRect l="14085" t="3111" r="34012" b="84033"/>
          <a:stretch/>
        </p:blipFill>
        <p:spPr>
          <a:xfrm>
            <a:off x="4500746" y="8687856"/>
            <a:ext cx="2353852" cy="4121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46029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620688" y="5868144"/>
            <a:ext cx="568863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申込先：ＤＬＢＳＮ福岡　下村順子</a:t>
            </a:r>
          </a:p>
          <a:p>
            <a:endParaRPr lang="ja-JP" altLang="en-US" sz="20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lang="en-US" altLang="ja-JP" sz="20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MAIL</a:t>
            </a:r>
            <a:r>
              <a:rPr lang="ja-JP" altLang="en-US" sz="20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： </a:t>
            </a:r>
            <a:r>
              <a:rPr lang="en-US" altLang="ja-JP" sz="20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hlinkClick r:id="rId2"/>
              </a:rPr>
              <a:t>simoken_9242@yahoo.co.jp</a:t>
            </a:r>
            <a:endParaRPr lang="en-US" altLang="ja-JP" sz="20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endParaRPr lang="en-US" altLang="ja-JP" sz="20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lang="en-US" altLang="ja-JP" sz="20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※</a:t>
            </a:r>
            <a:r>
              <a:rPr lang="ja-JP" altLang="en-US" sz="20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下の４項目を必ず記載してください。</a:t>
            </a:r>
          </a:p>
          <a:p>
            <a:r>
              <a:rPr lang="ja-JP" altLang="en-US" sz="20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①氏名</a:t>
            </a:r>
          </a:p>
          <a:p>
            <a:r>
              <a:rPr lang="ja-JP" altLang="en-US" sz="20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②連絡先（アドレスまたはＦＡＸ）</a:t>
            </a:r>
          </a:p>
          <a:p>
            <a:r>
              <a:rPr lang="ja-JP" altLang="en-US" sz="20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③立場（患者・家族・医療関係・ケア専門）</a:t>
            </a:r>
          </a:p>
          <a:p>
            <a:r>
              <a:rPr lang="ja-JP" altLang="en-US" sz="20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④住所地（区・市）</a:t>
            </a:r>
          </a:p>
        </p:txBody>
      </p:sp>
      <p:sp>
        <p:nvSpPr>
          <p:cNvPr id="3" name="角丸四角形 2"/>
          <p:cNvSpPr/>
          <p:nvPr/>
        </p:nvSpPr>
        <p:spPr>
          <a:xfrm>
            <a:off x="332656" y="5724128"/>
            <a:ext cx="6264696" cy="3168352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1152201" y="170220"/>
            <a:ext cx="437651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28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ＦＡＸ： ０９２－３２５－２３２４</a:t>
            </a:r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5495259"/>
              </p:ext>
            </p:extLst>
          </p:nvPr>
        </p:nvGraphicFramePr>
        <p:xfrm>
          <a:off x="308906" y="947850"/>
          <a:ext cx="6264696" cy="4392487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6661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985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88046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2400" u="none" strike="noStrike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●氏名</a:t>
                      </a:r>
                      <a:r>
                        <a:rPr lang="ja-JP" altLang="en-US" sz="1800" u="none" strike="noStrike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（複数可）</a:t>
                      </a:r>
                      <a:endParaRPr lang="ja-JP" altLang="en-US" sz="1800" b="0" i="0" u="none" strike="noStrike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2400" u="none" strike="noStrike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</a:t>
                      </a:r>
                      <a:endParaRPr lang="ja-JP" altLang="en-US" sz="2400" b="0" i="0" u="none" strike="noStrike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88046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2400" u="none" strike="noStrike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●連絡先</a:t>
                      </a:r>
                      <a:endParaRPr lang="en-US" altLang="ja-JP" sz="2400" u="none" strike="noStrike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algn="l" fontAlgn="ctr"/>
                      <a:r>
                        <a:rPr lang="ja-JP" altLang="en-US" sz="1800" u="none" strike="noStrike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（メールか</a:t>
                      </a:r>
                      <a:r>
                        <a:rPr lang="en-US" altLang="ja-JP" sz="1800" u="none" strike="noStrike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FAX</a:t>
                      </a:r>
                      <a:r>
                        <a:rPr lang="ja-JP" altLang="en-US" sz="1800" u="none" strike="noStrike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）</a:t>
                      </a:r>
                      <a:endParaRPr lang="ja-JP" altLang="en-US" sz="1800" b="0" i="0" u="none" strike="noStrike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2400" u="none" strike="noStrike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</a:t>
                      </a:r>
                      <a:endParaRPr lang="ja-JP" altLang="en-US" sz="2400" b="0" i="0" u="none" strike="noStrike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2834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2400" u="none" strike="noStrike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●立場　　　　　　　</a:t>
                      </a:r>
                      <a:r>
                        <a:rPr lang="ja-JP" altLang="en-US" sz="1800" u="none" strike="noStrike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（患者・家族・医療関　　</a:t>
                      </a:r>
                      <a:endParaRPr lang="en-US" altLang="ja-JP" sz="1800" u="none" strike="noStrike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algn="l" fontAlgn="ctr"/>
                      <a:r>
                        <a:rPr lang="ja-JP" altLang="en-US" sz="1800" u="none" strike="noStrike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係・ケア専門など）</a:t>
                      </a:r>
                      <a:endParaRPr lang="ja-JP" altLang="en-US" sz="1800" b="0" i="0" u="none" strike="noStrike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2400" u="none" strike="noStrike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</a:t>
                      </a:r>
                      <a:endParaRPr lang="ja-JP" altLang="en-US" sz="2400" b="0" i="0" u="none" strike="noStrike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88046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2400" u="none" strike="noStrike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●住所</a:t>
                      </a:r>
                      <a:r>
                        <a:rPr lang="ja-JP" altLang="en-US" sz="1800" u="none" strike="noStrike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（区・市）</a:t>
                      </a:r>
                      <a:endParaRPr lang="ja-JP" altLang="en-US" sz="2400" b="0" i="0" u="none" strike="noStrike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2400" u="none" strike="noStrike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</a:t>
                      </a:r>
                      <a:endParaRPr lang="ja-JP" altLang="en-US" sz="2400" b="0" i="0" u="none" strike="noStrike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544778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617</TotalTime>
  <Words>281</Words>
  <Application>Microsoft Office PowerPoint</Application>
  <PresentationFormat>画面に合わせる (4:3)</PresentationFormat>
  <Paragraphs>52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HG丸ｺﾞｼｯｸM-PRO</vt:lpstr>
      <vt:lpstr>UD デジタル 教科書体 N-B</vt:lpstr>
      <vt:lpstr>UD デジタル 教科書体 NK-B</vt:lpstr>
      <vt:lpstr>游ゴシック</vt:lpstr>
      <vt:lpstr>Arial</vt:lpstr>
      <vt:lpstr>Calibri</vt:lpstr>
      <vt:lpstr>Office ​​テーマ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Oumax</dc:creator>
  <cp:lastModifiedBy>剛 森本</cp:lastModifiedBy>
  <cp:revision>166</cp:revision>
  <cp:lastPrinted>2025-01-16T06:46:30Z</cp:lastPrinted>
  <dcterms:created xsi:type="dcterms:W3CDTF">2016-02-08T09:29:18Z</dcterms:created>
  <dcterms:modified xsi:type="dcterms:W3CDTF">2025-10-29T11:39:23Z</dcterms:modified>
</cp:coreProperties>
</file>